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274" r:id="rId2"/>
    <p:sldId id="287" r:id="rId3"/>
    <p:sldId id="303" r:id="rId4"/>
  </p:sldIdLst>
  <p:sldSz cx="9144000" cy="6858000" type="screen4x3"/>
  <p:notesSz cx="10234613" cy="71040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elo Costa" initials="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B2B2B2"/>
    <a:srgbClr val="993300"/>
    <a:srgbClr val="FF66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86299" autoAdjust="0"/>
  </p:normalViewPr>
  <p:slideViewPr>
    <p:cSldViewPr>
      <p:cViewPr>
        <p:scale>
          <a:sx n="66" d="100"/>
          <a:sy n="66" d="100"/>
        </p:scale>
        <p:origin x="-150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8"/>
    </p:cViewPr>
  </p:sorterViewPr>
  <p:notesViewPr>
    <p:cSldViewPr>
      <p:cViewPr varScale="1">
        <p:scale>
          <a:sx n="74" d="100"/>
          <a:sy n="74" d="100"/>
        </p:scale>
        <p:origin x="-1704" y="-102"/>
      </p:cViewPr>
      <p:guideLst>
        <p:guide orient="horz" pos="2239"/>
        <p:guide pos="32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endParaRPr lang="pt-B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617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endParaRPr lang="en-US" altLang="pt-BR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617" y="6748863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551C12E5-2CA0-42D2-B690-F76DFDE34D5B}" type="slidenum">
              <a:rPr lang="en-US" altLang="pt-BR"/>
              <a:pPr/>
              <a:t>‹#›</a:t>
            </a:fld>
            <a:endParaRPr lang="en-US" altLang="pt-B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4" y="6747224"/>
            <a:ext cx="4435594" cy="355204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l">
              <a:defRPr sz="1200"/>
            </a:lvl1pPr>
          </a:lstStyle>
          <a:p>
            <a:endParaRPr lang="pt-B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81824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341688" y="531813"/>
            <a:ext cx="3551237" cy="2665412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4618" y="3374431"/>
            <a:ext cx="7505382" cy="3196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45" tIns="49873" rIns="99745" bIns="498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endParaRPr lang="en-US" altLang="pt-BR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5799617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endParaRPr lang="en-US" altLang="pt-BR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748863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9617" y="6748863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3FA8708E-D76E-4F67-97BD-E41D4A1DA7D3}" type="slidenum">
              <a:rPr lang="en-US" altLang="pt-BR"/>
              <a:pPr/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50448238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176719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51054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FCF9-E5DE-4435-A384-104A08CBCB5D}" type="slidenum">
              <a:rPr lang="en-US" altLang="pt-BR" smtClean="0"/>
              <a:pPr/>
              <a:t>‹#›</a:t>
            </a:fld>
            <a:endParaRPr lang="en-US" altLang="pt-BR"/>
          </a:p>
        </p:txBody>
      </p:sp>
      <p:sp>
        <p:nvSpPr>
          <p:cNvPr id="14" name="Rectangle 13"/>
          <p:cNvSpPr/>
          <p:nvPr userDrawn="1"/>
        </p:nvSpPr>
        <p:spPr>
          <a:xfrm>
            <a:off x="-1" y="6525344"/>
            <a:ext cx="9198259" cy="3875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TextBox 15"/>
          <p:cNvSpPr txBox="1"/>
          <p:nvPr userDrawn="1"/>
        </p:nvSpPr>
        <p:spPr>
          <a:xfrm>
            <a:off x="944429" y="3933056"/>
            <a:ext cx="725662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Consultoria | Bioeconomia | Inovação</a:t>
            </a:r>
            <a:r>
              <a:rPr lang="pt-BR" sz="24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Estratégia</a:t>
            </a: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r>
              <a:rPr lang="pt-BR" sz="1400" b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</a:p>
          <a:p>
            <a:pPr algn="ctr"/>
            <a:r>
              <a:rPr lang="pt-BR" sz="1400" b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pt-BR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Barueri | Alphaville | contato@syglia.com.br</a:t>
            </a:r>
          </a:p>
          <a:p>
            <a:pPr algn="ctr"/>
            <a:r>
              <a:rPr lang="pt-BR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11 4375 5726</a:t>
            </a:r>
            <a:r>
              <a:rPr lang="pt-BR" sz="12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 11 99901 2270</a:t>
            </a:r>
            <a:endParaRPr lang="pt-BR" sz="1200" b="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68975"/>
            <a:ext cx="7812000" cy="2776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366" y="1552828"/>
            <a:ext cx="82296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488" y="125929"/>
            <a:ext cx="1800000" cy="6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7E34-3F0F-45E3-97B9-912ADBBA1197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4630360-4C05-4A75-8539-18727CCD8B23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9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4511"/>
            <a:ext cx="7787911" cy="95810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RD&amp;I </a:t>
            </a:r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| </a:t>
            </a:r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Projects</a:t>
            </a:r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| Business Development </a:t>
            </a:r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| </a:t>
            </a:r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IP</a:t>
            </a:r>
            <a:endParaRPr lang="en-US" altLang="pt-BR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872620"/>
            <a:ext cx="504056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t-BR" b="1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Some topics we have worked on:</a:t>
            </a:r>
            <a:endParaRPr lang="pt-BR" b="1" spc="-1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endParaRPr lang="pt-BR" b="1" spc="-1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Transferência  e Licenciamento de Tecnologias, definição de estratégias e apoio a negociações. 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Conselhos Consultivos | Diretores e Presidentes. </a:t>
            </a:r>
          </a:p>
          <a:p>
            <a:pPr marL="180000" lvl="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Estudos técnicos e econômicos considerando-se diferentes configurações tecnológicas industriais para produção de moléculas renováveis. 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Planejamento e Implantação de Centros de Pesquisa.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Assessoria na Elaboração de Estratégias de Negócios.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Suporte </a:t>
            </a: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no desenvolvimento </a:t>
            </a: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de </a:t>
            </a: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plano de negócios </a:t>
            </a: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de </a:t>
            </a: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empresas </a:t>
            </a: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estrangeiras </a:t>
            </a: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entrantes no Brasil. </a:t>
            </a:r>
            <a:endParaRPr lang="pt-BR" sz="1800" spc="-1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Estudos para definição de  local - planta industrial.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b="1" u="sng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Maturidade tecnológica</a:t>
            </a:r>
            <a:r>
              <a:rPr lang="pt-BR" sz="1800" b="1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como item crítico no processo de aquisição ou licenciamento.</a:t>
            </a:r>
            <a:endParaRPr lang="pt-BR" sz="1800" spc="-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107504" y="2065283"/>
            <a:ext cx="3318700" cy="3272857"/>
            <a:chOff x="27241" y="1679570"/>
            <a:chExt cx="3687444" cy="363650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8" r="66138"/>
            <a:stretch/>
          </p:blipFill>
          <p:spPr>
            <a:xfrm>
              <a:off x="1090455" y="2704683"/>
              <a:ext cx="1757402" cy="196783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8" name="Group 7"/>
            <p:cNvGrpSpPr/>
            <p:nvPr/>
          </p:nvGrpSpPr>
          <p:grpSpPr>
            <a:xfrm>
              <a:off x="27241" y="1679570"/>
              <a:ext cx="3687444" cy="3636508"/>
              <a:chOff x="285427" y="1876985"/>
              <a:chExt cx="3687444" cy="3636508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85427" y="1876985"/>
                <a:ext cx="3687444" cy="3636508"/>
                <a:chOff x="-19987" y="1876985"/>
                <a:chExt cx="3687444" cy="3636508"/>
              </a:xfrm>
            </p:grpSpPr>
            <p:sp>
              <p:nvSpPr>
                <p:cNvPr id="12" name="Line 1028"/>
                <p:cNvSpPr>
                  <a:spLocks noChangeShapeType="1"/>
                </p:cNvSpPr>
                <p:nvPr/>
              </p:nvSpPr>
              <p:spPr bwMode="auto">
                <a:xfrm flipV="1">
                  <a:off x="1769341" y="2260787"/>
                  <a:ext cx="0" cy="1668276"/>
                </a:xfrm>
                <a:prstGeom prst="line">
                  <a:avLst/>
                </a:prstGeom>
                <a:noFill/>
                <a:ln w="9525">
                  <a:solidFill>
                    <a:schemeClr val="accent5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82058" tIns="41029" rIns="82058" bIns="41029"/>
                <a:lstStyle/>
                <a:p>
                  <a:endParaRPr lang="pt-BR"/>
                </a:p>
              </p:txBody>
            </p:sp>
            <p:sp>
              <p:nvSpPr>
                <p:cNvPr id="13" name="Line 1029"/>
                <p:cNvSpPr>
                  <a:spLocks noChangeShapeType="1"/>
                </p:cNvSpPr>
                <p:nvPr/>
              </p:nvSpPr>
              <p:spPr bwMode="auto">
                <a:xfrm flipV="1">
                  <a:off x="1769342" y="3929064"/>
                  <a:ext cx="1666800" cy="1400"/>
                </a:xfrm>
                <a:prstGeom prst="line">
                  <a:avLst/>
                </a:prstGeom>
                <a:noFill/>
                <a:ln w="9525">
                  <a:solidFill>
                    <a:schemeClr val="accent5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82058" tIns="41029" rIns="82058" bIns="41029"/>
                <a:lstStyle/>
                <a:p>
                  <a:endParaRPr lang="pt-BR"/>
                </a:p>
              </p:txBody>
            </p:sp>
            <p:sp>
              <p:nvSpPr>
                <p:cNvPr id="14" name="Text Box 1031"/>
                <p:cNvSpPr txBox="1">
                  <a:spLocks noChangeArrowheads="1"/>
                </p:cNvSpPr>
                <p:nvPr/>
              </p:nvSpPr>
              <p:spPr bwMode="auto">
                <a:xfrm>
                  <a:off x="2945774" y="3890574"/>
                  <a:ext cx="721683" cy="4103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800" b="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Time</a:t>
                  </a:r>
                  <a:endParaRPr lang="en-US" altLang="pt-BR" sz="18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" name="Text Box 1032"/>
                <p:cNvSpPr txBox="1">
                  <a:spLocks noChangeArrowheads="1"/>
                </p:cNvSpPr>
                <p:nvPr/>
              </p:nvSpPr>
              <p:spPr bwMode="auto">
                <a:xfrm>
                  <a:off x="-19987" y="5103137"/>
                  <a:ext cx="660057" cy="4103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defPPr>
                    <a:defRPr lang="en-US"/>
                  </a:defPPr>
                  <a:lvl1pPr defTabSz="1019175" eaLnBrk="1" hangingPunct="1">
                    <a:buClrTx/>
                    <a:buFontTx/>
                    <a:buNone/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r>
                    <a:rPr lang="en-US" altLang="pt-BR" sz="1800" b="0" dirty="0" smtClean="0"/>
                    <a:t>Cost</a:t>
                  </a:r>
                  <a:endParaRPr lang="en-US" altLang="pt-BR" sz="1800" b="0" dirty="0"/>
                </a:p>
              </p:txBody>
            </p:sp>
            <p:sp>
              <p:nvSpPr>
                <p:cNvPr id="16" name="Text Box 1033"/>
                <p:cNvSpPr txBox="1">
                  <a:spLocks noChangeArrowheads="1"/>
                </p:cNvSpPr>
                <p:nvPr/>
              </p:nvSpPr>
              <p:spPr bwMode="auto">
                <a:xfrm>
                  <a:off x="1060611" y="1876985"/>
                  <a:ext cx="1192967" cy="4103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800" b="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Objective</a:t>
                  </a:r>
                  <a:endParaRPr lang="en-US" altLang="pt-BR" sz="18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7" name="Text Box 1043"/>
                <p:cNvSpPr txBox="1">
                  <a:spLocks noChangeArrowheads="1"/>
                </p:cNvSpPr>
                <p:nvPr/>
              </p:nvSpPr>
              <p:spPr bwMode="auto">
                <a:xfrm>
                  <a:off x="2010353" y="2574949"/>
                  <a:ext cx="948098" cy="341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400" b="0" dirty="0" smtClean="0">
                      <a:solidFill>
                        <a:schemeClr val="hlink"/>
                      </a:solidFill>
                      <a:latin typeface="Tahoma" pitchFamily="34" charset="0"/>
                    </a:rPr>
                    <a:t>Timeline</a:t>
                  </a:r>
                  <a:endParaRPr lang="en-US" altLang="pt-BR" sz="1400" b="0" dirty="0">
                    <a:solidFill>
                      <a:schemeClr val="hlink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" name="Text Box 1044"/>
                <p:cNvSpPr txBox="1">
                  <a:spLocks noChangeArrowheads="1"/>
                </p:cNvSpPr>
                <p:nvPr/>
              </p:nvSpPr>
              <p:spPr bwMode="auto">
                <a:xfrm>
                  <a:off x="442730" y="3085566"/>
                  <a:ext cx="825985" cy="341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400" b="0" dirty="0" smtClean="0">
                      <a:solidFill>
                        <a:schemeClr val="hlink"/>
                      </a:solidFill>
                      <a:latin typeface="Tahoma" pitchFamily="34" charset="0"/>
                    </a:rPr>
                    <a:t>Budget</a:t>
                  </a:r>
                  <a:endParaRPr lang="en-US" altLang="pt-BR" sz="1400" b="0" dirty="0">
                    <a:solidFill>
                      <a:schemeClr val="hlink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9" name="Text Box 1046"/>
                <p:cNvSpPr txBox="1">
                  <a:spLocks noChangeArrowheads="1"/>
                </p:cNvSpPr>
                <p:nvPr/>
              </p:nvSpPr>
              <p:spPr bwMode="auto">
                <a:xfrm>
                  <a:off x="-19987" y="3801595"/>
                  <a:ext cx="989806" cy="341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400" b="0" dirty="0" smtClean="0">
                      <a:solidFill>
                        <a:schemeClr val="hlink"/>
                      </a:solidFill>
                      <a:latin typeface="Tahoma" pitchFamily="34" charset="0"/>
                    </a:rPr>
                    <a:t>Scope</a:t>
                  </a:r>
                  <a:endParaRPr lang="en-US" altLang="pt-BR" sz="1400" b="0" dirty="0">
                    <a:solidFill>
                      <a:schemeClr val="hlink"/>
                    </a:solidFill>
                    <a:latin typeface="Tahoma" pitchFamily="34" charset="0"/>
                  </a:endParaRPr>
                </a:p>
              </p:txBody>
            </p:sp>
          </p:grpSp>
          <p:sp>
            <p:nvSpPr>
              <p:cNvPr id="10" name="Cube 9"/>
              <p:cNvSpPr/>
              <p:nvPr/>
            </p:nvSpPr>
            <p:spPr>
              <a:xfrm>
                <a:off x="1311937" y="3046805"/>
                <a:ext cx="1830811" cy="1638860"/>
              </a:xfrm>
              <a:prstGeom prst="cube">
                <a:avLst>
                  <a:gd name="adj" fmla="val 47377"/>
                </a:avLst>
              </a:prstGeom>
              <a:solidFill>
                <a:schemeClr val="accent2">
                  <a:alpha val="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Line 1029"/>
              <p:cNvSpPr>
                <a:spLocks noChangeShapeType="1"/>
              </p:cNvSpPr>
              <p:nvPr/>
            </p:nvSpPr>
            <p:spPr bwMode="auto">
              <a:xfrm flipH="1">
                <a:off x="866811" y="3929062"/>
                <a:ext cx="1207944" cy="1147975"/>
              </a:xfrm>
              <a:prstGeom prst="line">
                <a:avLst/>
              </a:prstGeom>
              <a:noFill/>
              <a:ln w="9525">
                <a:solidFill>
                  <a:schemeClr val="accent5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82058" tIns="41029" rIns="82058" bIns="41029"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483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4" name="Group 2053"/>
          <p:cNvGrpSpPr/>
          <p:nvPr/>
        </p:nvGrpSpPr>
        <p:grpSpPr>
          <a:xfrm>
            <a:off x="127986" y="1268760"/>
            <a:ext cx="8896433" cy="5012658"/>
            <a:chOff x="127986" y="1268760"/>
            <a:chExt cx="8896433" cy="5012658"/>
          </a:xfrm>
        </p:grpSpPr>
        <p:sp>
          <p:nvSpPr>
            <p:cNvPr id="72" name="Arc 71"/>
            <p:cNvSpPr/>
            <p:nvPr/>
          </p:nvSpPr>
          <p:spPr>
            <a:xfrm rot="10800000">
              <a:off x="1225800" y="2242293"/>
              <a:ext cx="3127733" cy="2868814"/>
            </a:xfrm>
            <a:prstGeom prst="arc">
              <a:avLst>
                <a:gd name="adj1" fmla="val 16200000"/>
                <a:gd name="adj2" fmla="val 5453968"/>
              </a:avLst>
            </a:prstGeom>
            <a:noFill/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3" name="Arc 72"/>
            <p:cNvSpPr/>
            <p:nvPr/>
          </p:nvSpPr>
          <p:spPr>
            <a:xfrm>
              <a:off x="4892083" y="2231936"/>
              <a:ext cx="3117376" cy="2868814"/>
            </a:xfrm>
            <a:prstGeom prst="arc">
              <a:avLst>
                <a:gd name="adj1" fmla="val 16200000"/>
                <a:gd name="adj2" fmla="val 5453968"/>
              </a:avLst>
            </a:prstGeom>
            <a:noFill/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pt-BR" sz="2000" b="1" kern="0">
                <a:solidFill>
                  <a:sysClr val="window" lastClr="FFFFFF"/>
                </a:solidFill>
                <a:latin typeface="+mn-lt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69758" y="3277966"/>
              <a:ext cx="1557652" cy="823360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BR" sz="2000" b="1" kern="0">
                  <a:solidFill>
                    <a:sysClr val="window" lastClr="FFFFFF"/>
                  </a:solidFill>
                  <a:latin typeface="+mn-lt"/>
                  <a:ea typeface="Calibri"/>
                  <a:cs typeface="Times New Roman"/>
                </a:rPr>
                <a:t>Idéia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023268" y="3277966"/>
              <a:ext cx="5141082" cy="823360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BR" sz="2000" b="1" kern="0" dirty="0" smtClean="0">
                  <a:solidFill>
                    <a:sysClr val="window" lastClr="FFFFFF"/>
                  </a:solidFill>
                  <a:latin typeface="+mn-lt"/>
                  <a:ea typeface="Calibri"/>
                  <a:cs typeface="Times New Roman"/>
                </a:rPr>
                <a:t>  P&amp;D             Manufatura             Marketing </a:t>
              </a:r>
              <a:endParaRPr lang="pt-BR" sz="2000" b="1" kern="0" dirty="0">
                <a:solidFill>
                  <a:sysClr val="window" lastClr="FFFFFF"/>
                </a:solidFill>
                <a:latin typeface="+mn-lt"/>
                <a:ea typeface="Calibri"/>
                <a:cs typeface="Times New Roman"/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>
              <a:off x="2023268" y="3692235"/>
              <a:ext cx="341772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7" name="Straight Arrow Connector 76"/>
            <p:cNvCxnSpPr/>
            <p:nvPr/>
          </p:nvCxnSpPr>
          <p:spPr>
            <a:xfrm>
              <a:off x="3252659" y="3706188"/>
              <a:ext cx="35212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8" name="Straight Arrow Connector 77"/>
            <p:cNvCxnSpPr/>
            <p:nvPr/>
          </p:nvCxnSpPr>
          <p:spPr>
            <a:xfrm>
              <a:off x="5148064" y="3737012"/>
              <a:ext cx="35212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79" name="Rectangle 78"/>
            <p:cNvSpPr/>
            <p:nvPr/>
          </p:nvSpPr>
          <p:spPr>
            <a:xfrm>
              <a:off x="7170564" y="3277966"/>
              <a:ext cx="1557652" cy="823360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BR" sz="2000" b="1" kern="0">
                  <a:solidFill>
                    <a:sysClr val="window" lastClr="FFFFFF"/>
                  </a:solidFill>
                  <a:latin typeface="+mn-lt"/>
                  <a:ea typeface="Calibri"/>
                  <a:cs typeface="Times New Roman"/>
                </a:rPr>
                <a:t>Produto Comercial</a:t>
              </a:r>
            </a:p>
          </p:txBody>
        </p:sp>
        <p:sp>
          <p:nvSpPr>
            <p:cNvPr id="85" name="Arc 84"/>
            <p:cNvSpPr/>
            <p:nvPr/>
          </p:nvSpPr>
          <p:spPr>
            <a:xfrm rot="10800000">
              <a:off x="1215443" y="2231936"/>
              <a:ext cx="3127733" cy="2868814"/>
            </a:xfrm>
            <a:prstGeom prst="arc">
              <a:avLst>
                <a:gd name="adj1" fmla="val 16200000"/>
                <a:gd name="adj2" fmla="val 19089370"/>
              </a:avLst>
            </a:prstGeom>
            <a:noFill/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  <a:tailEnd type="arrow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779310" y="4551843"/>
              <a:ext cx="3666283" cy="1118527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Necessidades da Sociedade</a:t>
              </a:r>
            </a:p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e do Mercado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779309" y="1672673"/>
              <a:ext cx="3666283" cy="1118527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Avanços Científicos e Tecnológicos </a:t>
              </a:r>
            </a:p>
          </p:txBody>
        </p:sp>
        <p:sp>
          <p:nvSpPr>
            <p:cNvPr id="82" name="Arc 81"/>
            <p:cNvSpPr/>
            <p:nvPr/>
          </p:nvSpPr>
          <p:spPr>
            <a:xfrm rot="10800000">
              <a:off x="1215443" y="2242293"/>
              <a:ext cx="3127733" cy="2868814"/>
            </a:xfrm>
            <a:prstGeom prst="arc">
              <a:avLst>
                <a:gd name="adj1" fmla="val 2018094"/>
                <a:gd name="adj2" fmla="val 5335387"/>
              </a:avLst>
            </a:prstGeom>
            <a:noFill/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  <a:headEnd type="arrow"/>
              <a:tailEnd type="none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3" name="Text Box 34"/>
            <p:cNvSpPr txBox="1"/>
            <p:nvPr/>
          </p:nvSpPr>
          <p:spPr>
            <a:xfrm>
              <a:off x="6732240" y="1714100"/>
              <a:ext cx="2226697" cy="104603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Empurrado </a:t>
              </a:r>
              <a:r>
                <a:rPr kumimoji="0" lang="pt-BR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pela</a:t>
              </a:r>
              <a:endParaRPr kumimoji="0" lang="pt-BR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Calibri"/>
                <a:cs typeface="Times New Roman"/>
              </a:endParaRPr>
            </a:p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Tecnologia</a:t>
              </a:r>
              <a:endParaRPr kumimoji="0" lang="pt-BR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Calibri"/>
                <a:cs typeface="Times New Roman"/>
              </a:endParaRPr>
            </a:p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 </a:t>
              </a:r>
              <a:endParaRPr kumimoji="0" lang="pt-BR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84" name="Text Box 35"/>
            <p:cNvSpPr txBox="1"/>
            <p:nvPr/>
          </p:nvSpPr>
          <p:spPr>
            <a:xfrm>
              <a:off x="127986" y="5235388"/>
              <a:ext cx="2226697" cy="104603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Puxado </a:t>
              </a:r>
              <a:r>
                <a:rPr kumimoji="0" lang="pt-BR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pelo Mercado</a:t>
              </a:r>
              <a:endParaRPr kumimoji="0" lang="pt-BR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Calibri"/>
                <a:cs typeface="Times New Roman"/>
              </a:endParaRPr>
            </a:p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Calibri"/>
                  <a:cs typeface="Times New Roman"/>
                </a:rPr>
                <a:t> </a:t>
              </a:r>
              <a:endParaRPr kumimoji="0" lang="pt-BR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27986" y="1268760"/>
              <a:ext cx="8896433" cy="4878020"/>
            </a:xfrm>
            <a:prstGeom prst="rect">
              <a:avLst/>
            </a:prstGeom>
            <a:noFill/>
            <a:ln w="381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8" name="Text Box 37"/>
          <p:cNvSpPr txBox="1"/>
          <p:nvPr/>
        </p:nvSpPr>
        <p:spPr>
          <a:xfrm>
            <a:off x="158322" y="6525344"/>
            <a:ext cx="5518150" cy="20955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800">
                <a:effectLst/>
                <a:ea typeface="Calibri"/>
                <a:cs typeface="Times New Roman"/>
              </a:rPr>
              <a:t>Fonte:  Trott, P.  </a:t>
            </a:r>
            <a:r>
              <a:rPr lang="en-US" sz="800" i="1">
                <a:effectLst/>
                <a:ea typeface="Calibri"/>
                <a:cs typeface="Times New Roman"/>
              </a:rPr>
              <a:t>Innovation Management and New Product Development</a:t>
            </a:r>
            <a:r>
              <a:rPr lang="en-US" sz="800">
                <a:effectLst/>
                <a:ea typeface="Calibri"/>
                <a:cs typeface="Times New Roman"/>
              </a:rPr>
              <a:t>. New York : Financial Times |​Prentice Hall, 2012. 620p.</a:t>
            </a:r>
            <a:endParaRPr lang="pt-BR" sz="1200">
              <a:effectLst/>
              <a:ea typeface="Calibri"/>
              <a:cs typeface="Times New Roman"/>
            </a:endParaRPr>
          </a:p>
        </p:txBody>
      </p:sp>
      <p:sp>
        <p:nvSpPr>
          <p:cNvPr id="90" name="Title 2"/>
          <p:cNvSpPr>
            <a:spLocks noGrp="1"/>
          </p:cNvSpPr>
          <p:nvPr>
            <p:ph type="title"/>
          </p:nvPr>
        </p:nvSpPr>
        <p:spPr>
          <a:xfrm>
            <a:off x="374848" y="44624"/>
            <a:ext cx="8229600" cy="990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Interactive Model| Innovation</a:t>
            </a:r>
            <a:endParaRPr lang="pt-BR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197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35110" y="1772816"/>
            <a:ext cx="2736304" cy="36004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Industrial Biotechnology</a:t>
            </a:r>
            <a:endParaRPr lang="pt-BR" sz="1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01864" y="1773695"/>
            <a:ext cx="2736304" cy="36004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Primary Production</a:t>
            </a:r>
            <a:endParaRPr lang="pt-BR" sz="2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154192" y="1772816"/>
            <a:ext cx="2736304" cy="36004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Human Health</a:t>
            </a:r>
            <a:endParaRPr lang="pt-BR" sz="2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35110" y="2555325"/>
            <a:ext cx="2736304" cy="303391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Process and Production: chemicals, plastics, enzymes.</a:t>
            </a:r>
            <a:endParaRPr lang="pt-BR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Environmental applications: bioremediation, biosensors, methods for reducing environmental impact.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Production of biofuels</a:t>
            </a:r>
            <a:endParaRPr lang="pt-BR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01864" y="2570573"/>
            <a:ext cx="2736304" cy="150649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Crossing and improving plants and 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animals.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Veterinary applications.</a:t>
            </a:r>
            <a:endParaRPr lang="pt-BR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154191" y="2555325"/>
            <a:ext cx="2736304" cy="150649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Diagnostic 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therapies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Pharmacogenetics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Functional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foodstuffs 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Medical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equipment</a:t>
            </a:r>
            <a:endParaRPr lang="pt-BR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6597352"/>
            <a:ext cx="33843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900" dirty="0" smtClean="0">
                <a:latin typeface="+mj-lt"/>
              </a:rPr>
              <a:t>Fonte: OCDE, 2009</a:t>
            </a:r>
            <a:endParaRPr lang="pt-BR" sz="900" dirty="0">
              <a:latin typeface="+mj-lt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64388" y="332656"/>
            <a:ext cx="7578220" cy="6041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indent="0" defTabSz="45720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sz="20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defTabSz="457200" eaLnBrk="1" latinLnBrk="0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2pPr>
            <a:lvl3pPr marL="1143000" indent="-228600" defTabSz="457200" eaLnBrk="1" latinLnBrk="0" hangingPunct="1">
              <a:spcBef>
                <a:spcPct val="20000"/>
              </a:spcBef>
              <a:buFont typeface="Arial"/>
              <a:buChar char="•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3pPr>
            <a:lvl4pPr marL="1600200" indent="-228600" defTabSz="457200" eaLnBrk="1" latinLnBrk="0" hangingPunct="1">
              <a:spcBef>
                <a:spcPct val="20000"/>
              </a:spcBef>
              <a:buFont typeface="Arial"/>
              <a:buChar char="–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4pPr>
            <a:lvl5pPr marL="2057400" indent="-228600" defTabSz="457200" eaLnBrk="1" latinLnBrk="0" hangingPunct="1">
              <a:spcBef>
                <a:spcPct val="20000"/>
              </a:spcBef>
              <a:buFont typeface="Arial"/>
              <a:buChar char="»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9pPr>
          </a:lstStyle>
          <a:p>
            <a:r>
              <a:rPr lang="pt-BR" sz="4000" dirty="0" smtClean="0"/>
              <a:t>Bioeconomy</a:t>
            </a:r>
            <a:endParaRPr lang="pt-BR" sz="4000" b="1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6"/>
          <a:stretch/>
        </p:blipFill>
        <p:spPr bwMode="auto">
          <a:xfrm>
            <a:off x="3271804" y="4195891"/>
            <a:ext cx="2596423" cy="1478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6"/>
          <a:stretch/>
        </p:blipFill>
        <p:spPr bwMode="auto">
          <a:xfrm>
            <a:off x="6297923" y="4195891"/>
            <a:ext cx="2508921" cy="147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27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2">
      <a:dk1>
        <a:sysClr val="windowText" lastClr="000000"/>
      </a:dk1>
      <a:lt1>
        <a:sysClr val="window" lastClr="FFFFFF"/>
      </a:lt1>
      <a:dk2>
        <a:srgbClr val="00A200"/>
      </a:dk2>
      <a:lt2>
        <a:srgbClr val="0084B4"/>
      </a:lt2>
      <a:accent1>
        <a:srgbClr val="009A45"/>
      </a:accent1>
      <a:accent2>
        <a:srgbClr val="006C00"/>
      </a:accent2>
      <a:accent3>
        <a:srgbClr val="00B050"/>
      </a:accent3>
      <a:accent4>
        <a:srgbClr val="006C00"/>
      </a:accent4>
      <a:accent5>
        <a:srgbClr val="1896C8"/>
      </a:accent5>
      <a:accent6>
        <a:srgbClr val="008000"/>
      </a:accent6>
      <a:hlink>
        <a:srgbClr val="00843C"/>
      </a:hlink>
      <a:folHlink>
        <a:srgbClr val="1170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12831</TotalTime>
  <Words>203</Words>
  <Application>Microsoft Office PowerPoint</Application>
  <PresentationFormat>On-screen Show (4:3)</PresentationFormat>
  <Paragraphs>45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Clarity</vt:lpstr>
      <vt:lpstr>RD&amp;I | Projects| Business Development | IP</vt:lpstr>
      <vt:lpstr>Interactive Model| Innovation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</dc:title>
  <dc:creator>WILARAUJO</dc:creator>
  <cp:lastModifiedBy>WILARAUJO</cp:lastModifiedBy>
  <cp:revision>337</cp:revision>
  <cp:lastPrinted>2017-04-27T17:14:03Z</cp:lastPrinted>
  <dcterms:created xsi:type="dcterms:W3CDTF">2017-02-27T21:00:54Z</dcterms:created>
  <dcterms:modified xsi:type="dcterms:W3CDTF">2017-06-13T21:39:09Z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TC062070741033</vt:lpwstr>
  </property>
</Properties>
</file>